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71" r:id="rId10"/>
    <p:sldId id="274" r:id="rId11"/>
    <p:sldId id="273" r:id="rId12"/>
    <p:sldId id="272" r:id="rId13"/>
    <p:sldId id="275" r:id="rId14"/>
    <p:sldId id="276" r:id="rId15"/>
    <p:sldId id="277" r:id="rId16"/>
    <p:sldId id="278" r:id="rId17"/>
    <p:sldId id="270" r:id="rId18"/>
    <p:sldId id="268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" name="Google Shape;82;p1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30 June 2023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1-59</a:t>
            </a:r>
            <a:endParaRPr/>
          </a:p>
        </p:txBody>
      </p:sp>
      <p:sp>
        <p:nvSpPr>
          <p:cNvPr id="84" name="Google Shape;8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7388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7388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4"/>
          <p:cNvSpPr txBox="1"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4"/>
          <p:cNvSpPr txBox="1"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92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 b="1"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" name="Google Shape;16;p24"/>
          <p:cNvSpPr txBox="1">
            <a:spLocks noGrp="1"/>
          </p:cNvSpPr>
          <p:nvPr>
            <p:ph type="body" idx="2"/>
          </p:nvPr>
        </p:nvSpPr>
        <p:spPr>
          <a:xfrm>
            <a:off x="6193368" y="1859758"/>
            <a:ext cx="5389033" cy="654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92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 b="1"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24"/>
          <p:cNvSpPr txBox="1">
            <a:spLocks noGrp="1"/>
          </p:cNvSpPr>
          <p:nvPr>
            <p:ph type="body" idx="3"/>
          </p:nvPr>
        </p:nvSpPr>
        <p:spPr>
          <a:xfrm>
            <a:off x="609600" y="2514600"/>
            <a:ext cx="5386917" cy="384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4036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760"/>
              <a:buChar char="⮚"/>
              <a:defRPr sz="2200"/>
            </a:lvl1pPr>
            <a:lvl2pPr marL="91440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⮚"/>
              <a:defRPr sz="2000"/>
            </a:lvl2pPr>
            <a:lvl3pPr marL="1371600" lvl="2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 sz="1800"/>
            </a:lvl3pPr>
            <a:lvl4pPr marL="1828800" lvl="3" indent="-30988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Char char="⮚"/>
              <a:defRPr sz="1600"/>
            </a:lvl4pPr>
            <a:lvl5pPr marL="2286000" lvl="4" indent="-309879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Char char="⮚"/>
              <a:defRPr sz="1600"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4"/>
          <p:cNvSpPr txBox="1">
            <a:spLocks noGrp="1"/>
          </p:cNvSpPr>
          <p:nvPr>
            <p:ph type="body" idx="4"/>
          </p:nvPr>
        </p:nvSpPr>
        <p:spPr>
          <a:xfrm>
            <a:off x="6193368" y="2514600"/>
            <a:ext cx="5389033" cy="384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4036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760"/>
              <a:buChar char="⮚"/>
              <a:defRPr sz="2200"/>
            </a:lvl1pPr>
            <a:lvl2pPr marL="91440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⮚"/>
              <a:defRPr sz="2000"/>
            </a:lvl2pPr>
            <a:lvl3pPr marL="1371600" lvl="2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 sz="1800"/>
            </a:lvl3pPr>
            <a:lvl4pPr marL="1828800" lvl="3" indent="-30988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Char char="⮚"/>
              <a:defRPr sz="1600"/>
            </a:lvl4pPr>
            <a:lvl5pPr marL="2286000" lvl="4" indent="-309879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Char char="⮚"/>
              <a:defRPr sz="1600"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2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4"/>
          <p:cNvSpPr txBox="1">
            <a:spLocks noGrp="1"/>
          </p:cNvSpPr>
          <p:nvPr>
            <p:ph type="ftr" idx="11"/>
          </p:nvPr>
        </p:nvSpPr>
        <p:spPr>
          <a:xfrm>
            <a:off x="9652000" y="6477000"/>
            <a:ext cx="1930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3"/>
          <p:cNvSpPr txBox="1">
            <a:spLocks noGrp="1"/>
          </p:cNvSpPr>
          <p:nvPr>
            <p:ph type="title"/>
          </p:nvPr>
        </p:nvSpPr>
        <p:spPr>
          <a:xfrm>
            <a:off x="609600" y="70485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3"/>
          <p:cNvSpPr txBox="1">
            <a:spLocks noGrp="1"/>
          </p:cNvSpPr>
          <p:nvPr>
            <p:ph type="body" idx="1"/>
          </p:nvPr>
        </p:nvSpPr>
        <p:spPr>
          <a:xfrm rot="5400000">
            <a:off x="3901282" y="-1356518"/>
            <a:ext cx="4389437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2pPr>
            <a:lvl3pPr marL="1371600" lvl="2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3pPr>
            <a:lvl4pPr marL="1828800" lvl="3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4pPr>
            <a:lvl5pPr marL="2286000" lvl="4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3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3"/>
          <p:cNvSpPr txBox="1">
            <a:spLocks noGrp="1"/>
          </p:cNvSpPr>
          <p:nvPr>
            <p:ph type="ftr" idx="11"/>
          </p:nvPr>
        </p:nvSpPr>
        <p:spPr>
          <a:xfrm>
            <a:off x="9652000" y="6477000"/>
            <a:ext cx="1930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4"/>
          <p:cNvSpPr txBox="1">
            <a:spLocks noGrp="1"/>
          </p:cNvSpPr>
          <p:nvPr>
            <p:ph type="title"/>
          </p:nvPr>
        </p:nvSpPr>
        <p:spPr>
          <a:xfrm rot="5400000">
            <a:off x="7604919" y="2148684"/>
            <a:ext cx="5211763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4"/>
          <p:cNvSpPr txBox="1">
            <a:spLocks noGrp="1"/>
          </p:cNvSpPr>
          <p:nvPr>
            <p:ph type="body" idx="1"/>
          </p:nvPr>
        </p:nvSpPr>
        <p:spPr>
          <a:xfrm rot="5400000">
            <a:off x="2016919" y="-492917"/>
            <a:ext cx="5211763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2pPr>
            <a:lvl3pPr marL="1371600" lvl="2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3pPr>
            <a:lvl4pPr marL="1828800" lvl="3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4pPr>
            <a:lvl5pPr marL="2286000" lvl="4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3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4"/>
          <p:cNvSpPr txBox="1">
            <a:spLocks noGrp="1"/>
          </p:cNvSpPr>
          <p:nvPr>
            <p:ph type="ftr" idx="11"/>
          </p:nvPr>
        </p:nvSpPr>
        <p:spPr>
          <a:xfrm>
            <a:off x="9652000" y="6477000"/>
            <a:ext cx="1930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5"/>
          <p:cNvSpPr txBox="1">
            <a:spLocks noGrp="1"/>
          </p:cNvSpPr>
          <p:nvPr>
            <p:ph type="title"/>
          </p:nvPr>
        </p:nvSpPr>
        <p:spPr>
          <a:xfrm>
            <a:off x="609600" y="70485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ftr" idx="11"/>
          </p:nvPr>
        </p:nvSpPr>
        <p:spPr>
          <a:xfrm>
            <a:off x="9652000" y="6477000"/>
            <a:ext cx="1930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5"/>
          <p:cNvSpPr txBox="1"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75" bIns="0" anchor="b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E0EA"/>
              </a:buClr>
              <a:buSzPts val="5600"/>
              <a:buFont typeface="Arial"/>
              <a:buNone/>
              <a:defRPr sz="5600" b="1">
                <a:solidFill>
                  <a:srgbClr val="4CE0E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5"/>
          <p:cNvSpPr txBox="1"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18275" bIns="45700" anchor="t" anchorCtr="0">
            <a:noAutofit/>
          </a:bodyPr>
          <a:lstStyle>
            <a:lvl1pPr marR="45720" lv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/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/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/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/>
            </a:lvl5pPr>
            <a:lvl6pPr lvl="5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/>
            </a:lvl6pPr>
            <a:lvl7pPr lvl="6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/>
            </a:lvl7pPr>
            <a:lvl8pPr lvl="7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5"/>
          <p:cNvSpPr txBox="1">
            <a:spLocks noGrp="1"/>
          </p:cNvSpPr>
          <p:nvPr>
            <p:ph type="ftr" idx="11"/>
          </p:nvPr>
        </p:nvSpPr>
        <p:spPr>
          <a:xfrm>
            <a:off x="9652000" y="6477000"/>
            <a:ext cx="1930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6"/>
          <p:cNvSpPr txBox="1">
            <a:spLocks noGrp="1"/>
          </p:cNvSpPr>
          <p:nvPr>
            <p:ph type="title"/>
          </p:nvPr>
        </p:nvSpPr>
        <p:spPr>
          <a:xfrm>
            <a:off x="609600" y="70485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6"/>
          <p:cNvSpPr txBox="1">
            <a:spLocks noGrp="1"/>
          </p:cNvSpPr>
          <p:nvPr>
            <p:ph type="body" idx="1"/>
          </p:nvPr>
        </p:nvSpPr>
        <p:spPr>
          <a:xfrm>
            <a:off x="609600" y="1935164"/>
            <a:ext cx="10972800" cy="438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2pPr>
            <a:lvl3pPr marL="1371600" lvl="2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3pPr>
            <a:lvl4pPr marL="1828800" lvl="3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4pPr>
            <a:lvl5pPr marL="2286000" lvl="4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6"/>
          <p:cNvSpPr txBox="1">
            <a:spLocks noGrp="1"/>
          </p:cNvSpPr>
          <p:nvPr>
            <p:ph type="ftr" idx="11"/>
          </p:nvPr>
        </p:nvSpPr>
        <p:spPr>
          <a:xfrm>
            <a:off x="9652000" y="6477000"/>
            <a:ext cx="1930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7"/>
          <p:cNvSpPr txBox="1">
            <a:spLocks noGrp="1"/>
          </p:cNvSpPr>
          <p:nvPr>
            <p:ph type="ftr" idx="11"/>
          </p:nvPr>
        </p:nvSpPr>
        <p:spPr>
          <a:xfrm>
            <a:off x="9652000" y="6477000"/>
            <a:ext cx="1930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8"/>
          <p:cNvSpPr txBox="1"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E3AC"/>
              </a:buClr>
              <a:buSzPts val="5600"/>
              <a:buFont typeface="Arial"/>
              <a:buNone/>
              <a:defRPr sz="5600" b="1" cap="none">
                <a:solidFill>
                  <a:srgbClr val="4AE3A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8"/>
          <p:cNvSpPr txBox="1"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760"/>
              <a:buNone/>
              <a:defRPr sz="2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8"/>
          <p:cNvSpPr txBox="1">
            <a:spLocks noGrp="1"/>
          </p:cNvSpPr>
          <p:nvPr>
            <p:ph type="ftr" idx="11"/>
          </p:nvPr>
        </p:nvSpPr>
        <p:spPr>
          <a:xfrm>
            <a:off x="9652000" y="6477000"/>
            <a:ext cx="1930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9"/>
          <p:cNvSpPr txBox="1"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9"/>
          <p:cNvSpPr txBox="1">
            <a:spLocks noGrp="1"/>
          </p:cNvSpPr>
          <p:nvPr>
            <p:ph type="body" idx="1"/>
          </p:nvPr>
        </p:nvSpPr>
        <p:spPr>
          <a:xfrm>
            <a:off x="609600" y="1920085"/>
            <a:ext cx="5384800" cy="443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068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080"/>
              <a:buChar char="⮚"/>
              <a:defRPr sz="2600"/>
            </a:lvl1pPr>
            <a:lvl2pPr marL="914400" lvl="1" indent="-35051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20"/>
              <a:buChar char="⮚"/>
              <a:defRPr sz="2400"/>
            </a:lvl2pPr>
            <a:lvl3pPr marL="137160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⮚"/>
              <a:defRPr sz="2000"/>
            </a:lvl3pPr>
            <a:lvl4pPr marL="1828800" lvl="3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 sz="1800"/>
            </a:lvl4pPr>
            <a:lvl5pPr marL="2286000" lvl="4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 sz="1800"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9"/>
          <p:cNvSpPr txBox="1">
            <a:spLocks noGrp="1"/>
          </p:cNvSpPr>
          <p:nvPr>
            <p:ph type="body" idx="2"/>
          </p:nvPr>
        </p:nvSpPr>
        <p:spPr>
          <a:xfrm>
            <a:off x="6197600" y="1920085"/>
            <a:ext cx="5384800" cy="443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068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080"/>
              <a:buChar char="⮚"/>
              <a:defRPr sz="2600"/>
            </a:lvl1pPr>
            <a:lvl2pPr marL="914400" lvl="1" indent="-35051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20"/>
              <a:buChar char="⮚"/>
              <a:defRPr sz="2400"/>
            </a:lvl2pPr>
            <a:lvl3pPr marL="137160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⮚"/>
              <a:defRPr sz="2000"/>
            </a:lvl3pPr>
            <a:lvl4pPr marL="1828800" lvl="3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 sz="1800"/>
            </a:lvl4pPr>
            <a:lvl5pPr marL="2286000" lvl="4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 sz="1800"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2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9"/>
          <p:cNvSpPr txBox="1">
            <a:spLocks noGrp="1"/>
          </p:cNvSpPr>
          <p:nvPr>
            <p:ph type="ftr" idx="11"/>
          </p:nvPr>
        </p:nvSpPr>
        <p:spPr>
          <a:xfrm>
            <a:off x="9652000" y="6477000"/>
            <a:ext cx="1930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0"/>
          <p:cNvSpPr txBox="1"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Arial"/>
              <a:buNone/>
              <a:defRPr sz="5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0"/>
          <p:cNvSpPr txBox="1">
            <a:spLocks noGrp="1"/>
          </p:cNvSpPr>
          <p:nvPr>
            <p:ph type="ftr" idx="11"/>
          </p:nvPr>
        </p:nvSpPr>
        <p:spPr>
          <a:xfrm>
            <a:off x="9652000" y="6477000"/>
            <a:ext cx="1930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1"/>
          <p:cNvSpPr txBox="1"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sz="26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1"/>
          <p:cNvSpPr txBox="1">
            <a:spLocks noGrp="1"/>
          </p:cNvSpPr>
          <p:nvPr>
            <p:ph type="body" idx="1"/>
          </p:nvPr>
        </p:nvSpPr>
        <p:spPr>
          <a:xfrm>
            <a:off x="914400" y="1676400"/>
            <a:ext cx="36576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 sz="900"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1"/>
          <p:cNvSpPr txBox="1">
            <a:spLocks noGrp="1"/>
          </p:cNvSpPr>
          <p:nvPr>
            <p:ph type="body" idx="2"/>
          </p:nvPr>
        </p:nvSpPr>
        <p:spPr>
          <a:xfrm>
            <a:off x="4766733" y="1676400"/>
            <a:ext cx="6815667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7084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40"/>
              <a:buChar char="⮚"/>
              <a:defRPr sz="2800"/>
            </a:lvl1pPr>
            <a:lvl2pPr marL="914400" lvl="1" indent="-36068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080"/>
              <a:buChar char="⮚"/>
              <a:defRPr sz="2600"/>
            </a:lvl2pPr>
            <a:lvl3pPr marL="1371600" lvl="2" indent="-35051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20"/>
              <a:buChar char="⮚"/>
              <a:defRPr sz="2400"/>
            </a:lvl3pPr>
            <a:lvl4pPr marL="182880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⮚"/>
              <a:defRPr sz="2000"/>
            </a:lvl4pPr>
            <a:lvl5pPr marL="2286000" lvl="4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 sz="1800"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3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1"/>
          <p:cNvSpPr txBox="1">
            <a:spLocks noGrp="1"/>
          </p:cNvSpPr>
          <p:nvPr>
            <p:ph type="ftr" idx="11"/>
          </p:nvPr>
        </p:nvSpPr>
        <p:spPr>
          <a:xfrm>
            <a:off x="9652000" y="6477000"/>
            <a:ext cx="1930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2"/>
          <p:cNvSpPr/>
          <p:nvPr/>
        </p:nvSpPr>
        <p:spPr>
          <a:xfrm rot="-10380000" flipH="1">
            <a:off x="4220633" y="1108075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9525" cap="rnd" cmpd="sng">
            <a:solidFill>
              <a:srgbClr val="C0C0C0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38500" dir="7500000" sx="98500" sy="100080" kx="100000" algn="tl" rotWithShape="0">
              <a:srgbClr val="000000">
                <a:alpha val="2431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32"/>
          <p:cNvSpPr/>
          <p:nvPr/>
        </p:nvSpPr>
        <p:spPr>
          <a:xfrm rot="-10380000" flipH="1">
            <a:off x="10672234" y="5359401"/>
            <a:ext cx="207433" cy="155575"/>
          </a:xfrm>
          <a:prstGeom prst="rtTriangle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  <a:effectLst>
            <a:outerShdw blurRad="19685" dist="6350" dir="12900000" algn="tl" rotWithShape="0">
              <a:srgbClr val="000000">
                <a:alpha val="4627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32"/>
          <p:cNvSpPr/>
          <p:nvPr/>
        </p:nvSpPr>
        <p:spPr>
          <a:xfrm rot="10800000" flipH="1">
            <a:off x="-12700" y="5816600"/>
            <a:ext cx="12217400" cy="1041400"/>
          </a:xfrm>
          <a:custGeom>
            <a:avLst/>
            <a:gdLst/>
            <a:ahLst/>
            <a:cxnLst/>
            <a:rect l="l" t="t" r="r" b="b"/>
            <a:pathLst>
              <a:path w="5772" h="656" extrusionOk="0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0079AD">
                  <a:alpha val="44313"/>
                </a:srgbClr>
              </a:gs>
              <a:gs pos="100000">
                <a:srgbClr val="00E9F7">
                  <a:alpha val="54509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32"/>
          <p:cNvSpPr/>
          <p:nvPr/>
        </p:nvSpPr>
        <p:spPr>
          <a:xfrm rot="10800000" flipH="1">
            <a:off x="5842000" y="6219826"/>
            <a:ext cx="6350000" cy="638175"/>
          </a:xfrm>
          <a:custGeom>
            <a:avLst/>
            <a:gdLst/>
            <a:ahLst/>
            <a:cxnLst/>
            <a:rect l="l" t="t" r="r" b="b"/>
            <a:pathLst>
              <a:path w="3000" h="595" extrusionOk="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ABB4">
                  <a:alpha val="29411"/>
                </a:srgbClr>
              </a:gs>
              <a:gs pos="80000">
                <a:srgbClr val="0099E4">
                  <a:alpha val="44313"/>
                </a:srgbClr>
              </a:gs>
              <a:gs pos="100000">
                <a:srgbClr val="0099E4">
                  <a:alpha val="44313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32"/>
          <p:cNvSpPr txBox="1"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1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body" idx="1"/>
          </p:nvPr>
        </p:nvSpPr>
        <p:spPr>
          <a:xfrm>
            <a:off x="812800" y="2828785"/>
            <a:ext cx="2946400" cy="217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000" tIns="45700" rIns="4570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40"/>
              <a:buFont typeface="Arial"/>
              <a:buNone/>
              <a:defRPr sz="1300"/>
            </a:lvl1pPr>
            <a:lvl2pPr marL="914400" lvl="1" indent="-28956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960"/>
              <a:buChar char="⮚"/>
              <a:defRPr sz="1200"/>
            </a:lvl2pPr>
            <a:lvl3pPr marL="1371600" lvl="2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⮚"/>
              <a:defRPr sz="1000"/>
            </a:lvl3pPr>
            <a:lvl4pPr marL="1828800" lvl="3" indent="-274319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720"/>
              <a:buChar char="⮚"/>
              <a:defRPr sz="900"/>
            </a:lvl4pPr>
            <a:lvl5pPr marL="2286000" lvl="4" indent="-27432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720"/>
              <a:buChar char="⮚"/>
              <a:defRPr sz="900"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32"/>
          <p:cNvSpPr>
            <a:spLocks noGrp="1"/>
          </p:cNvSpPr>
          <p:nvPr>
            <p:ph type="pic" idx="2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lt2"/>
          </a:solidFill>
          <a:ln w="9525" cap="rnd" cmpd="sng">
            <a:solidFill>
              <a:srgbClr val="C0C0C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3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2"/>
          <p:cNvSpPr txBox="1">
            <a:spLocks noGrp="1"/>
          </p:cNvSpPr>
          <p:nvPr>
            <p:ph type="ftr" idx="11"/>
          </p:nvPr>
        </p:nvSpPr>
        <p:spPr>
          <a:xfrm>
            <a:off x="9652000" y="6477000"/>
            <a:ext cx="1930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>
            <a:spLocks noGrp="1"/>
          </p:cNvSpPr>
          <p:nvPr>
            <p:ph type="title"/>
          </p:nvPr>
        </p:nvSpPr>
        <p:spPr>
          <a:xfrm>
            <a:off x="609600" y="70485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23"/>
          <p:cNvSpPr txBox="1">
            <a:spLocks noGrp="1"/>
          </p:cNvSpPr>
          <p:nvPr>
            <p:ph type="body" idx="1"/>
          </p:nvPr>
        </p:nvSpPr>
        <p:spPr>
          <a:xfrm>
            <a:off x="609600" y="1935164"/>
            <a:ext cx="10972800" cy="438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44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9879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6"/>
              </a:buClr>
              <a:buSzPts val="1280"/>
              <a:buFont typeface="Noto Sans Symbols"/>
              <a:buChar char="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>
            <a:spLocks noGrp="1"/>
          </p:cNvSpPr>
          <p:nvPr>
            <p:ph type="title"/>
          </p:nvPr>
        </p:nvSpPr>
        <p:spPr>
          <a:xfrm>
            <a:off x="3813603" y="1391919"/>
            <a:ext cx="8086165" cy="115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Hostel Management System – WebApp</a:t>
            </a:r>
            <a:br>
              <a:rPr lang="en-IN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"/>
          <p:cNvSpPr txBox="1">
            <a:spLocks noGrp="1"/>
          </p:cNvSpPr>
          <p:nvPr>
            <p:ph type="body" idx="1"/>
          </p:nvPr>
        </p:nvSpPr>
        <p:spPr>
          <a:xfrm>
            <a:off x="1472513" y="2121013"/>
            <a:ext cx="40401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60"/>
              <a:buNone/>
            </a:pPr>
            <a:endParaRPr sz="3200">
              <a:solidFill>
                <a:srgbClr val="B9077E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B9077E"/>
              </a:buClr>
              <a:buSzPts val="2560"/>
              <a:buNone/>
            </a:pPr>
            <a:r>
              <a:rPr lang="en-US" sz="3200">
                <a:solidFill>
                  <a:srgbClr val="B9077E"/>
                </a:solidFill>
              </a:rPr>
              <a:t>    </a:t>
            </a:r>
            <a:endParaRPr sz="3200"/>
          </a:p>
        </p:txBody>
      </p:sp>
      <p:pic>
        <p:nvPicPr>
          <p:cNvPr id="88" name="Google Shape;88;p1" descr="klogo copy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6851" y="1589512"/>
            <a:ext cx="1374775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 descr="kec2blackborder png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7859" y="4413708"/>
            <a:ext cx="1479550" cy="18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/>
          <p:nvPr/>
        </p:nvSpPr>
        <p:spPr>
          <a:xfrm>
            <a:off x="5133474" y="3660467"/>
            <a:ext cx="6538127" cy="160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IN" sz="1600" b="1" dirty="0"/>
              <a:t>                                    </a:t>
            </a:r>
            <a:r>
              <a:rPr lang="en-IN" sz="1800" b="1" dirty="0"/>
              <a:t>                         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MADHANKUMAR C 23CDR082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KARTHIKRAJA S 23CDR069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POORNACHANDRAN NC 23CDR120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2840AA-6D85-E329-630A-D6B4064A3F17}"/>
              </a:ext>
            </a:extLst>
          </p:cNvPr>
          <p:cNvSpPr txBox="1"/>
          <p:nvPr/>
        </p:nvSpPr>
        <p:spPr>
          <a:xfrm>
            <a:off x="7003727" y="6515171"/>
            <a:ext cx="170591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 3 – 26/4/25</a:t>
            </a:r>
            <a:endParaRPr lang="en-IN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6C93E-F803-B2DA-74C8-415512582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A4F8AEF-737F-E921-5E71-9AC7C0C4B670}"/>
              </a:ext>
            </a:extLst>
          </p:cNvPr>
          <p:cNvSpPr txBox="1"/>
          <p:nvPr/>
        </p:nvSpPr>
        <p:spPr>
          <a:xfrm>
            <a:off x="1712653" y="267474"/>
            <a:ext cx="9157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Attendance Panel</a:t>
            </a:r>
            <a:endParaRPr lang="en-IN" sz="4000" dirty="0">
              <a:solidFill>
                <a:srgbClr val="C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8F8A1A-259C-5D86-4A1F-87D562712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162" y="1742969"/>
            <a:ext cx="9157675" cy="463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6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0F1E3-3EBD-49B8-A439-0909403EB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CFD2D8F-B6AE-FDF9-B714-1FECC788B4A9}"/>
              </a:ext>
            </a:extLst>
          </p:cNvPr>
          <p:cNvSpPr txBox="1"/>
          <p:nvPr/>
        </p:nvSpPr>
        <p:spPr>
          <a:xfrm>
            <a:off x="1712653" y="267474"/>
            <a:ext cx="9157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Room Allocation Panel</a:t>
            </a:r>
            <a:endParaRPr lang="en-IN" sz="4000" dirty="0">
              <a:solidFill>
                <a:srgbClr val="C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612A0-E49D-A765-BE54-C3906BE89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407" y="1701794"/>
            <a:ext cx="9167186" cy="459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17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89A46-459A-EA72-8954-358AD2CB3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4DB789-EB3C-62DD-091F-1281878D6179}"/>
              </a:ext>
            </a:extLst>
          </p:cNvPr>
          <p:cNvSpPr txBox="1"/>
          <p:nvPr/>
        </p:nvSpPr>
        <p:spPr>
          <a:xfrm>
            <a:off x="1712653" y="267474"/>
            <a:ext cx="9157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Student Dashboard</a:t>
            </a:r>
            <a:endParaRPr lang="en-IN" sz="4000" dirty="0">
              <a:solidFill>
                <a:srgbClr val="C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2E8A04-4641-7422-F909-EFDA2A7DC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162" y="1631698"/>
            <a:ext cx="9157675" cy="462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065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67540-92DC-EAD2-21C4-A85B819D0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C0A2B35-3CB8-1B43-6734-67A6DAA1C58C}"/>
              </a:ext>
            </a:extLst>
          </p:cNvPr>
          <p:cNvSpPr txBox="1"/>
          <p:nvPr/>
        </p:nvSpPr>
        <p:spPr>
          <a:xfrm>
            <a:off x="1712653" y="267474"/>
            <a:ext cx="9157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Student Attendance Panel</a:t>
            </a:r>
            <a:endParaRPr lang="en-IN" sz="4000" dirty="0">
              <a:solidFill>
                <a:srgbClr val="C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F34688-49AB-108C-C8D7-20B6AC099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855" y="1682116"/>
            <a:ext cx="9157675" cy="460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930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73048-B064-FAF5-57FD-78E9E2366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9128C01-18DC-A855-0584-22C1676D2412}"/>
              </a:ext>
            </a:extLst>
          </p:cNvPr>
          <p:cNvSpPr txBox="1"/>
          <p:nvPr/>
        </p:nvSpPr>
        <p:spPr>
          <a:xfrm>
            <a:off x="1712653" y="267474"/>
            <a:ext cx="9157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 of DB</a:t>
            </a:r>
            <a:endParaRPr lang="en-IN" sz="4000" dirty="0">
              <a:solidFill>
                <a:srgbClr val="C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336B95-D7FA-1722-E199-2EE9414A7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578" y="1563329"/>
            <a:ext cx="9157660" cy="487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036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96A04-EC42-118A-1DFF-91F1E237A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161EC28-BAE8-850B-EE0B-7512E6383978}"/>
              </a:ext>
            </a:extLst>
          </p:cNvPr>
          <p:cNvSpPr txBox="1"/>
          <p:nvPr/>
        </p:nvSpPr>
        <p:spPr>
          <a:xfrm>
            <a:off x="1712653" y="267474"/>
            <a:ext cx="9157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Dashboard Backend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EFBDD-9930-A86C-CA1B-59B6EE8CC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853" y="1554256"/>
            <a:ext cx="9202294" cy="488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910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88C98-0230-158B-AD8D-07EC0ACFD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BCE664-B8BD-4D8B-CAEB-52B797E57FDD}"/>
              </a:ext>
            </a:extLst>
          </p:cNvPr>
          <p:cNvSpPr txBox="1"/>
          <p:nvPr/>
        </p:nvSpPr>
        <p:spPr>
          <a:xfrm>
            <a:off x="1712653" y="267474"/>
            <a:ext cx="9157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lang="en-IN" sz="40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XAMPP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EDB60B-F057-2829-DF9F-5B2F3F8DC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39" y="1573654"/>
            <a:ext cx="9129322" cy="460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183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8CB71-8C36-98F8-C122-40823D2A4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DADA9D6-30BC-F49B-D523-E17B5CB9818C}"/>
              </a:ext>
            </a:extLst>
          </p:cNvPr>
          <p:cNvSpPr txBox="1"/>
          <p:nvPr/>
        </p:nvSpPr>
        <p:spPr>
          <a:xfrm>
            <a:off x="2182762" y="1843950"/>
            <a:ext cx="70104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Razor pay or UPI for online payments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Auto-alerts via email/SMS for fee reminders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app version using React Native or Flutter 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A6E010-4ADF-7DA0-887C-ED09A09BF440}"/>
              </a:ext>
            </a:extLst>
          </p:cNvPr>
          <p:cNvSpPr txBox="1"/>
          <p:nvPr/>
        </p:nvSpPr>
        <p:spPr>
          <a:xfrm>
            <a:off x="1712653" y="267474"/>
            <a:ext cx="9157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Scope &amp; Enhancements</a:t>
            </a:r>
            <a:endParaRPr lang="en-IN" sz="4000" b="1" dirty="0">
              <a:solidFill>
                <a:srgbClr val="C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280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4707657" y="3137396"/>
            <a:ext cx="2776686" cy="58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0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71CC0-219F-CCB8-A477-C0FFAF418C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7115" y="529390"/>
            <a:ext cx="10218821" cy="673768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rgbClr val="C00000"/>
                </a:solidFill>
              </a:rPr>
              <a:t>Problem Description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8F0497-EF43-B3C7-CD03-B202116388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7115" y="1203158"/>
            <a:ext cx="10539664" cy="5008965"/>
          </a:xfrm>
        </p:spPr>
        <p:txBody>
          <a:bodyPr/>
          <a:lstStyle/>
          <a:p>
            <a:pPr marL="584200" indent="-4572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Hostel management is typically handled through manual registers and spreadsheets.</a:t>
            </a:r>
          </a:p>
          <a:p>
            <a:pPr marL="584200" indent="-4572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leads to inefficiencies, data loss, and human errors.</a:t>
            </a:r>
          </a:p>
          <a:p>
            <a:pPr marL="584200" indent="-4572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no centralized system to track room allocation, maintenance, student attendance, or fee payments.</a:t>
            </a:r>
          </a:p>
          <a:p>
            <a:pPr marL="584200" indent="-45720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digitized solution is necessary.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14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>
            <a:off x="4240209" y="409487"/>
            <a:ext cx="4358640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 sz="4800" b="0" i="0" u="none" strike="noStrike" cap="none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9525001" y="6381750"/>
            <a:ext cx="688975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A788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8898C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sz="1400" b="0" i="0" u="none" strike="noStrike" cap="none">
              <a:solidFill>
                <a:srgbClr val="8898C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5791200" y="6381750"/>
            <a:ext cx="20574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C8DA9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2"/>
          <p:cNvSpPr txBox="1">
            <a:spLocks noGrp="1"/>
          </p:cNvSpPr>
          <p:nvPr>
            <p:ph type="subTitle" idx="1"/>
          </p:nvPr>
        </p:nvSpPr>
        <p:spPr>
          <a:xfrm>
            <a:off x="872836" y="1371600"/>
            <a:ext cx="9825081" cy="4700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1827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lang="en-US" dirty="0"/>
          </a:p>
          <a:p>
            <a:pPr marL="0" lvl="0" indent="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40D55-766E-450E-CE15-F94D714F2ED3}"/>
              </a:ext>
            </a:extLst>
          </p:cNvPr>
          <p:cNvSpPr txBox="1"/>
          <p:nvPr/>
        </p:nvSpPr>
        <p:spPr>
          <a:xfrm>
            <a:off x="1767402" y="1754573"/>
            <a:ext cx="91365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a centralized digital platform for managing hostel operations</a:t>
            </a:r>
          </a:p>
          <a:p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enable smooth room allocation, fee tracking, and student information management</a:t>
            </a:r>
          </a:p>
          <a:p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reduce dependency on manual paperwork and improve accuracy</a:t>
            </a:r>
          </a:p>
          <a:p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create separate access for admin and students with relevant privileges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"/>
          <p:cNvSpPr/>
          <p:nvPr/>
        </p:nvSpPr>
        <p:spPr>
          <a:xfrm>
            <a:off x="2805953" y="228601"/>
            <a:ext cx="7829222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IN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 Limitations</a:t>
            </a:r>
            <a:endParaRPr sz="4000" b="1" i="0" u="none" strike="noStrike" cap="none" dirty="0">
              <a:solidFill>
                <a:srgbClr val="C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114" name="Google Shape;114;p5"/>
          <p:cNvSpPr txBox="1"/>
          <p:nvPr/>
        </p:nvSpPr>
        <p:spPr>
          <a:xfrm>
            <a:off x="9525001" y="6381750"/>
            <a:ext cx="688975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A788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8898C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sz="1400" b="0" i="0" u="none" strike="noStrike" cap="none">
              <a:solidFill>
                <a:srgbClr val="8898C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" name="Google Shape;115;p5"/>
          <p:cNvSpPr txBox="1"/>
          <p:nvPr/>
        </p:nvSpPr>
        <p:spPr>
          <a:xfrm>
            <a:off x="5791200" y="6381750"/>
            <a:ext cx="20574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C8DA9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116;p5"/>
          <p:cNvSpPr txBox="1"/>
          <p:nvPr/>
        </p:nvSpPr>
        <p:spPr>
          <a:xfrm>
            <a:off x="1428414" y="1427291"/>
            <a:ext cx="10584300" cy="332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en-GB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Manual data entry in books or Excel files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endParaRPr lang="en-GB" sz="20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en-GB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No easy search, filter, or update functionality</a:t>
            </a: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en-GB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Time-consuming processes for handling room availability and student complaints</a:t>
            </a: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en-GB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Poor visibility for students to access their own records</a:t>
            </a:r>
            <a:endParaRPr sz="20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46BE80D-5647-4101-577C-6B07C28C3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871DAAD-125C-3F2A-BE57-C61B69623B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BBA89C-05C2-90A8-80B8-C318DDBC4FFC}"/>
              </a:ext>
            </a:extLst>
          </p:cNvPr>
          <p:cNvSpPr txBox="1"/>
          <p:nvPr/>
        </p:nvSpPr>
        <p:spPr>
          <a:xfrm>
            <a:off x="1712653" y="267474"/>
            <a:ext cx="9157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 Overview</a:t>
            </a:r>
            <a:endParaRPr lang="en-IN" sz="4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0ABFA6-8015-C02D-53CA-2B9C71432133}"/>
              </a:ext>
            </a:extLst>
          </p:cNvPr>
          <p:cNvSpPr txBox="1"/>
          <p:nvPr/>
        </p:nvSpPr>
        <p:spPr>
          <a:xfrm>
            <a:off x="1863772" y="2548675"/>
            <a:ext cx="10810009" cy="3076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 to manage students, rooms, and payments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dashboard to view their own room details, attendance, and payment history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Maintenance tracking and automated data storage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CF1463-140F-7F1E-77F8-33F363453F57}"/>
              </a:ext>
            </a:extLst>
          </p:cNvPr>
          <p:cNvSpPr txBox="1"/>
          <p:nvPr/>
        </p:nvSpPr>
        <p:spPr>
          <a:xfrm>
            <a:off x="1224675" y="2035278"/>
            <a:ext cx="8727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Web-based Hostel Management System developed using Flask and MySQL,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15067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F2033D-AA81-8119-839A-B48F94D162AC}"/>
              </a:ext>
            </a:extLst>
          </p:cNvPr>
          <p:cNvSpPr txBox="1"/>
          <p:nvPr/>
        </p:nvSpPr>
        <p:spPr>
          <a:xfrm>
            <a:off x="2182762" y="1843950"/>
            <a:ext cx="70104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Frontend: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HTML, CSS (Jinja2 templating)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Backend: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Python (Flask Framework)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Database: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MySQL using XAMPP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 Control: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GitHub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Server: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Localhost (XAMPP for MySQL, Flask for app routing)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384D2-4DDE-594C-046B-FE25EE3C5905}"/>
              </a:ext>
            </a:extLst>
          </p:cNvPr>
          <p:cNvSpPr txBox="1"/>
          <p:nvPr/>
        </p:nvSpPr>
        <p:spPr>
          <a:xfrm>
            <a:off x="1712653" y="267474"/>
            <a:ext cx="9157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Technologies Used</a:t>
            </a:r>
            <a:endParaRPr lang="en-IN" sz="4000" dirty="0">
              <a:solidFill>
                <a:srgbClr val="C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964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B6CBF-AE92-363B-E8D0-1749F1ED2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B5D179-E8AB-B37B-F005-2309D4F83555}"/>
              </a:ext>
            </a:extLst>
          </p:cNvPr>
          <p:cNvSpPr txBox="1"/>
          <p:nvPr/>
        </p:nvSpPr>
        <p:spPr>
          <a:xfrm>
            <a:off x="2202426" y="206477"/>
            <a:ext cx="8524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Completed Features Summary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C2AC27-D796-CC8E-E2C9-8F2954DC85C4}"/>
              </a:ext>
            </a:extLst>
          </p:cNvPr>
          <p:cNvSpPr txBox="1"/>
          <p:nvPr/>
        </p:nvSpPr>
        <p:spPr>
          <a:xfrm>
            <a:off x="2012148" y="1769769"/>
            <a:ext cx="10425659" cy="4191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Role-based login system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CRUD operations for student and room management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Attendance tracking and display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Maintenance request submission and management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 payment logs for admin and student 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58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A80E6-C25D-1EBA-F324-6A8C28AAD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2020D1-D863-D7FC-E602-12E36DA48271}"/>
              </a:ext>
            </a:extLst>
          </p:cNvPr>
          <p:cNvSpPr txBox="1"/>
          <p:nvPr/>
        </p:nvSpPr>
        <p:spPr>
          <a:xfrm>
            <a:off x="2182762" y="1843950"/>
            <a:ext cx="70104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Hosted on localhost via Flask’s built-in server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 database running on XAMPP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 starts from app.py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 created using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create_mysql_db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Python file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11E40E-5281-66C6-F3FD-5FA82D2D4A6A}"/>
              </a:ext>
            </a:extLst>
          </p:cNvPr>
          <p:cNvSpPr txBox="1"/>
          <p:nvPr/>
        </p:nvSpPr>
        <p:spPr>
          <a:xfrm>
            <a:off x="1712653" y="267474"/>
            <a:ext cx="9157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Deployment Setup</a:t>
            </a:r>
            <a:endParaRPr lang="en-IN" sz="4000" dirty="0">
              <a:solidFill>
                <a:srgbClr val="C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328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461D0-35C1-8D33-7598-4D712D493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F46361-9797-25BB-295C-1220553ADDE0}"/>
              </a:ext>
            </a:extLst>
          </p:cNvPr>
          <p:cNvSpPr txBox="1"/>
          <p:nvPr/>
        </p:nvSpPr>
        <p:spPr>
          <a:xfrm>
            <a:off x="1712653" y="267474"/>
            <a:ext cx="9157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Admin Dashboard</a:t>
            </a:r>
            <a:endParaRPr lang="en-IN" sz="4000" dirty="0">
              <a:solidFill>
                <a:srgbClr val="C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E6C9AB-72DE-9680-F84E-1D5253623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162" y="1576741"/>
            <a:ext cx="9157675" cy="459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73250"/>
      </p:ext>
    </p:extLst>
  </p:cSld>
  <p:clrMapOvr>
    <a:masterClrMapping/>
  </p:clrMapOvr>
</p:sld>
</file>

<file path=ppt/theme/theme1.xml><?xml version="1.0" encoding="utf-8"?>
<a:theme xmlns:a="http://schemas.openxmlformats.org/drawingml/2006/main" name="Flow">
  <a:themeElements>
    <a:clrScheme name="Flow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362</Words>
  <Application>Microsoft Office PowerPoint</Application>
  <PresentationFormat>Widescreen</PresentationFormat>
  <Paragraphs>87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Noto Sans Symbols</vt:lpstr>
      <vt:lpstr>Times New Roman</vt:lpstr>
      <vt:lpstr>Wingdings</vt:lpstr>
      <vt:lpstr>Flow</vt:lpstr>
      <vt:lpstr>Hostel Management System – WebApp </vt:lpstr>
      <vt:lpstr>Problem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Madhan Kumar</dc:creator>
  <cp:lastModifiedBy>Madhan Kumar</cp:lastModifiedBy>
  <cp:revision>9</cp:revision>
  <dcterms:modified xsi:type="dcterms:W3CDTF">2025-04-26T15:51:28Z</dcterms:modified>
</cp:coreProperties>
</file>